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9" r:id="rId4"/>
    <p:sldId id="260" r:id="rId5"/>
    <p:sldId id="300" r:id="rId6"/>
    <p:sldId id="301" r:id="rId7"/>
    <p:sldId id="324" r:id="rId8"/>
    <p:sldId id="322" r:id="rId9"/>
    <p:sldId id="302" r:id="rId10"/>
    <p:sldId id="263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265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1146" autoAdjust="0"/>
  </p:normalViewPr>
  <p:slideViewPr>
    <p:cSldViewPr snapToGrid="0" snapToObjects="1">
      <p:cViewPr varScale="1">
        <p:scale>
          <a:sx n="46" d="100"/>
          <a:sy n="46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9D3608-93C4-EE7A-221A-67F04FF832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9B15D-CC92-19D7-6FE9-437FDC9DD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E56F1-0D0F-8D4D-8324-240E0E5F0EA8}" type="datetimeFigureOut">
              <a:rPr lang="en-RU" smtClean="0"/>
              <a:t>06/26/2024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E5DAC-EB19-4EE3-2EDA-435F7E43F8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969B9-1912-23D6-8599-2F95BD4F04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2CA5B-0BCA-CF43-87CA-850A4195F59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1910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актуальность обеспечивают Обход </a:t>
            </a:r>
            <a:r>
              <a:rPr lang="ru-RU" dirty="0" err="1"/>
              <a:t>санкций,Снижение</a:t>
            </a:r>
            <a:r>
              <a:rPr lang="ru-RU" dirty="0"/>
              <a:t> </a:t>
            </a:r>
            <a:r>
              <a:rPr lang="ru-RU" dirty="0" err="1"/>
              <a:t>издержек,Прозрачность</a:t>
            </a:r>
            <a:r>
              <a:rPr lang="ru-RU"/>
              <a:t> и безопасность, Цифровизация экономики и  Поддержка экономики</a:t>
            </a:r>
          </a:p>
          <a:p>
            <a:endParaRPr lang="ru-RU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Блокчейн</a:t>
            </a:r>
            <a:r>
              <a:rPr lang="ru-RU" dirty="0"/>
              <a:t> — это распределенный цифровой реестр, который записывает транзакции в цепочке блоков. Каждая транзакция проверяется и добавляется в блок, который затем связывается с предыдущими блоками, создавая цепочку. Этот процесс обеспечивает безопасность, прозрачность и неизменность данных. </a:t>
            </a:r>
          </a:p>
          <a:p>
            <a:endParaRPr lang="ru-RU" dirty="0"/>
          </a:p>
          <a:p>
            <a:r>
              <a:rPr lang="ru-RU" dirty="0"/>
              <a:t>Поколения </a:t>
            </a:r>
            <a:r>
              <a:rPr lang="ru-RU" dirty="0" err="1"/>
              <a:t>блокчейнов</a:t>
            </a:r>
            <a:endParaRPr lang="ru-RU" dirty="0"/>
          </a:p>
          <a:p>
            <a:r>
              <a:rPr lang="ru-RU" dirty="0"/>
              <a:t>1. Первое поколение (</a:t>
            </a:r>
            <a:r>
              <a:rPr lang="ru-RU" dirty="0" err="1"/>
              <a:t>Blockchain</a:t>
            </a:r>
            <a:r>
              <a:rPr lang="ru-RU" dirty="0"/>
              <a:t> 1.0)</a:t>
            </a:r>
          </a:p>
          <a:p>
            <a:r>
              <a:rPr lang="ru-RU" dirty="0"/>
              <a:t>Первые </a:t>
            </a:r>
            <a:r>
              <a:rPr lang="ru-RU" dirty="0" err="1"/>
              <a:t>блокчейны</a:t>
            </a:r>
            <a:r>
              <a:rPr lang="ru-RU" dirty="0"/>
              <a:t>, ориентированные на криптовалюты.</a:t>
            </a:r>
          </a:p>
          <a:p>
            <a:r>
              <a:rPr lang="ru-RU" dirty="0"/>
              <a:t>- Примеры: </a:t>
            </a:r>
            <a:r>
              <a:rPr lang="ru-RU" dirty="0" err="1"/>
              <a:t>Bitcoin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Простые транзакции и децентрализованная передача цифровых активов.</a:t>
            </a:r>
          </a:p>
          <a:p>
            <a:endParaRPr lang="ru-RU" dirty="0"/>
          </a:p>
          <a:p>
            <a:r>
              <a:rPr lang="ru-RU" dirty="0"/>
              <a:t>2. Второе поколение (</a:t>
            </a:r>
            <a:r>
              <a:rPr lang="ru-RU" dirty="0" err="1"/>
              <a:t>Blockchain</a:t>
            </a:r>
            <a:r>
              <a:rPr lang="ru-RU" dirty="0"/>
              <a:t> 2.0)</a:t>
            </a:r>
          </a:p>
          <a:p>
            <a:r>
              <a:rPr lang="ru-RU" dirty="0"/>
              <a:t>Введение смарт-контрактов и расширение функциональности </a:t>
            </a:r>
            <a:r>
              <a:rPr lang="ru-RU" dirty="0" err="1"/>
              <a:t>блокчейнов</a:t>
            </a:r>
            <a:r>
              <a:rPr lang="ru-RU" dirty="0"/>
              <a:t>.</a:t>
            </a:r>
          </a:p>
          <a:p>
            <a:r>
              <a:rPr lang="ru-RU" dirty="0"/>
              <a:t>- Примеры: </a:t>
            </a:r>
            <a:r>
              <a:rPr lang="ru-RU" dirty="0" err="1"/>
              <a:t>Ethereum</a:t>
            </a:r>
            <a:r>
              <a:rPr lang="ru-RU" dirty="0"/>
              <a:t>.</a:t>
            </a:r>
          </a:p>
          <a:p>
            <a:r>
              <a:rPr lang="ru-RU" dirty="0"/>
              <a:t>- Особенности: Возможность автоматизации и выполнения программируемых контрактов.</a:t>
            </a:r>
          </a:p>
          <a:p>
            <a:endParaRPr lang="ru-RU" dirty="0"/>
          </a:p>
          <a:p>
            <a:r>
              <a:rPr lang="ru-RU" dirty="0"/>
              <a:t>3. Третье поколение (</a:t>
            </a:r>
            <a:r>
              <a:rPr lang="ru-RU" dirty="0" err="1"/>
              <a:t>Blockchain</a:t>
            </a:r>
            <a:r>
              <a:rPr lang="ru-RU" dirty="0"/>
              <a:t> 3.0)</a:t>
            </a:r>
          </a:p>
          <a:p>
            <a:r>
              <a:rPr lang="ru-RU" dirty="0"/>
              <a:t>Решение проблем масштабируемости, </a:t>
            </a:r>
            <a:r>
              <a:rPr lang="ru-RU" dirty="0" err="1"/>
              <a:t>интероперабельности</a:t>
            </a:r>
            <a:r>
              <a:rPr lang="ru-RU" dirty="0"/>
              <a:t> и улучшение производительности.</a:t>
            </a:r>
          </a:p>
          <a:p>
            <a:r>
              <a:rPr lang="ru-RU" dirty="0"/>
              <a:t>- Примеры: </a:t>
            </a:r>
            <a:r>
              <a:rPr lang="ru-RU" dirty="0" err="1"/>
              <a:t>Cardano</a:t>
            </a:r>
            <a:r>
              <a:rPr lang="ru-RU" dirty="0"/>
              <a:t>, </a:t>
            </a:r>
            <a:r>
              <a:rPr lang="ru-RU" dirty="0" err="1"/>
              <a:t>Polkadot</a:t>
            </a:r>
            <a:r>
              <a:rPr lang="ru-RU" dirty="0"/>
              <a:t>.</a:t>
            </a:r>
          </a:p>
          <a:p>
            <a:r>
              <a:rPr lang="ru-RU" dirty="0"/>
              <a:t>- Особенности: Улучшенная скорость транзакций, межсетевые взаимодействия и устойчивость.</a:t>
            </a:r>
          </a:p>
          <a:p>
            <a:endParaRPr lang="ru-RU" dirty="0"/>
          </a:p>
          <a:p>
            <a:r>
              <a:rPr lang="ru-RU" dirty="0"/>
              <a:t>4. Четвертое поколение (</a:t>
            </a:r>
            <a:r>
              <a:rPr lang="ru-RU" dirty="0" err="1"/>
              <a:t>Blockchain</a:t>
            </a:r>
            <a:r>
              <a:rPr lang="ru-RU" dirty="0"/>
              <a:t> 4.0)</a:t>
            </a:r>
          </a:p>
          <a:p>
            <a:r>
              <a:rPr lang="ru-RU" dirty="0"/>
              <a:t>Интеграция </a:t>
            </a:r>
            <a:r>
              <a:rPr lang="ru-RU" dirty="0" err="1"/>
              <a:t>блокчейна</a:t>
            </a:r>
            <a:r>
              <a:rPr lang="ru-RU" dirty="0"/>
              <a:t> в промышленность и корпоративные приложения, с акцентом на безопасность, масштабируемость и эффективность.</a:t>
            </a:r>
          </a:p>
          <a:p>
            <a:r>
              <a:rPr lang="ru-RU" dirty="0"/>
              <a:t>- Примеры: </a:t>
            </a:r>
            <a:r>
              <a:rPr lang="ru-RU" dirty="0" err="1"/>
              <a:t>VeChain</a:t>
            </a:r>
            <a:r>
              <a:rPr lang="ru-RU" dirty="0"/>
              <a:t>, </a:t>
            </a:r>
            <a:r>
              <a:rPr lang="ru-RU" dirty="0" err="1"/>
              <a:t>Hyperledger</a:t>
            </a:r>
            <a:r>
              <a:rPr lang="ru-RU" dirty="0"/>
              <a:t>.</a:t>
            </a:r>
          </a:p>
          <a:p>
            <a:r>
              <a:rPr lang="ru-RU" dirty="0"/>
              <a:t>- Особенности: Промышленные и корпоративные решения, высокая производительность и адаптация для бизнес-использования.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Мое </a:t>
            </a:r>
            <a:r>
              <a:rPr lang="ru-RU" dirty="0" err="1"/>
              <a:t>блокчейн</a:t>
            </a:r>
            <a:r>
              <a:rPr lang="ru-RU" dirty="0"/>
              <a:t>-решение относится к четвертому поколению (</a:t>
            </a:r>
            <a:r>
              <a:rPr lang="ru-RU" dirty="0" err="1"/>
              <a:t>Blockchain</a:t>
            </a:r>
            <a:r>
              <a:rPr lang="ru-RU" dirty="0"/>
              <a:t> 4.0). Оно ориентировано на интеграцию в корпоративные и промышленно-ориентированные системы, обеспечивая высокую скорость и производительность благодаря алгоритму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Моя система решает проблемы безопасности и масштабируемости, предлагая надежные и эффективные решения для бизнеса и международных транзакций.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6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данный момент существует несколько реализаций </a:t>
            </a:r>
            <a:r>
              <a:rPr lang="ru-RU" dirty="0" err="1"/>
              <a:t>блокчейна</a:t>
            </a:r>
            <a:r>
              <a:rPr lang="ru-RU" dirty="0"/>
              <a:t> на </a:t>
            </a:r>
            <a:r>
              <a:rPr lang="en-US" dirty="0" err="1"/>
              <a:t>PoA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Ethereum (</a:t>
            </a:r>
            <a:r>
              <a:rPr lang="en-US" dirty="0" err="1"/>
              <a:t>Kovan</a:t>
            </a:r>
            <a:r>
              <a:rPr lang="en-US" dirty="0"/>
              <a:t>)</a:t>
            </a:r>
          </a:p>
          <a:p>
            <a:r>
              <a:rPr lang="ru-RU" dirty="0"/>
              <a:t>Тестовая сеть </a:t>
            </a:r>
            <a:r>
              <a:rPr lang="en-US" dirty="0"/>
              <a:t>Ethereum, </a:t>
            </a:r>
            <a:r>
              <a:rPr lang="ru-RU" dirty="0"/>
              <a:t>использующая </a:t>
            </a:r>
            <a:r>
              <a:rPr lang="en-US" dirty="0" err="1"/>
              <a:t>PoA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Быстрая обработка транзакций, высокая масштабируемость, поддержка сообщества.</a:t>
            </a:r>
          </a:p>
          <a:p>
            <a:r>
              <a:rPr lang="ru-RU" dirty="0"/>
              <a:t>- Не подходит для основной сети, ограниченное применение.</a:t>
            </a:r>
          </a:p>
          <a:p>
            <a:endParaRPr lang="ru-RU" dirty="0"/>
          </a:p>
          <a:p>
            <a:r>
              <a:rPr lang="en-US" dirty="0" err="1"/>
              <a:t>VeChain</a:t>
            </a:r>
            <a:endParaRPr lang="en-US" dirty="0"/>
          </a:p>
          <a:p>
            <a:r>
              <a:rPr lang="ru-RU" dirty="0" err="1"/>
              <a:t>Блокчейн</a:t>
            </a:r>
            <a:r>
              <a:rPr lang="ru-RU" dirty="0"/>
              <a:t> для корпоративных решений с фокусом на управление цепочками поставок.</a:t>
            </a:r>
          </a:p>
          <a:p>
            <a:r>
              <a:rPr lang="ru-RU" dirty="0"/>
              <a:t>- Высокая скорость транзакций, низкие издержки, интеграция с </a:t>
            </a:r>
            <a:r>
              <a:rPr lang="en-US" dirty="0"/>
              <a:t>IoT.</a:t>
            </a:r>
          </a:p>
          <a:p>
            <a:r>
              <a:rPr lang="en-US" dirty="0"/>
              <a:t>- </a:t>
            </a:r>
            <a:r>
              <a:rPr lang="ru-RU" dirty="0"/>
              <a:t>Центральность, ограниченная децентрализация.</a:t>
            </a:r>
          </a:p>
          <a:p>
            <a:endParaRPr lang="ru-RU" dirty="0"/>
          </a:p>
          <a:p>
            <a:r>
              <a:rPr lang="en-US" dirty="0"/>
              <a:t>POA Network</a:t>
            </a:r>
          </a:p>
          <a:p>
            <a:r>
              <a:rPr lang="ru-RU" dirty="0"/>
              <a:t>Платформа для создания и управления децентрализованными приложениями (</a:t>
            </a:r>
            <a:r>
              <a:rPr lang="en-US" dirty="0" err="1"/>
              <a:t>dApps</a:t>
            </a:r>
            <a:r>
              <a:rPr lang="en-US" dirty="0"/>
              <a:t>).</a:t>
            </a:r>
          </a:p>
          <a:p>
            <a:r>
              <a:rPr lang="en-US" dirty="0"/>
              <a:t>- </a:t>
            </a:r>
            <a:r>
              <a:rPr lang="ru-RU" dirty="0"/>
              <a:t>Высокая скорость, низкие комиссии, простота развертывания </a:t>
            </a:r>
            <a:r>
              <a:rPr lang="en-US" dirty="0" err="1"/>
              <a:t>dApps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Меньшая известность, ограниченное количество валидаторов.</a:t>
            </a:r>
          </a:p>
          <a:p>
            <a:endParaRPr lang="ru-RU" dirty="0"/>
          </a:p>
          <a:p>
            <a:r>
              <a:rPr lang="en-US" dirty="0" err="1"/>
              <a:t>Xooa</a:t>
            </a:r>
            <a:endParaRPr lang="en-US" dirty="0"/>
          </a:p>
          <a:p>
            <a:r>
              <a:rPr lang="ru-RU" dirty="0"/>
              <a:t>Платформа для упрощенной разработки </a:t>
            </a:r>
            <a:r>
              <a:rPr lang="ru-RU" dirty="0" err="1"/>
              <a:t>блокчейн</a:t>
            </a:r>
            <a:r>
              <a:rPr lang="ru-RU" dirty="0"/>
              <a:t>-приложений.</a:t>
            </a:r>
          </a:p>
          <a:p>
            <a:r>
              <a:rPr lang="ru-RU" dirty="0"/>
              <a:t>- Простота использования, высокая скорость транзакций, поддержка корпоративных приложений.</a:t>
            </a:r>
          </a:p>
          <a:p>
            <a:r>
              <a:rPr lang="ru-RU" dirty="0"/>
              <a:t>- Ограниченная децентрализация, низкая известность.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Чем лучше моя? Насчет уникальных решений которые я опишу дальше, в частности уменьшение размеров транзакции и нативный </a:t>
            </a:r>
            <a:r>
              <a:rPr lang="ru-RU" dirty="0" err="1"/>
              <a:t>автофорк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1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Кислицын Д.И.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53D86-ECF7-0BF5-130F-87725717B708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"/>
              </a:rPr>
              <a:t>1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18B42-D419-B80D-2E0E-04EB6715F87B}"/>
              </a:ext>
            </a:extLst>
          </p:cNvPr>
          <p:cNvSpPr txBox="1"/>
          <p:nvPr/>
        </p:nvSpPr>
        <p:spPr>
          <a:xfrm>
            <a:off x="23444200" y="12643534"/>
            <a:ext cx="810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10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8C621-0F56-6F83-D973-2A825E41B9B0}"/>
              </a:ext>
            </a:extLst>
          </p:cNvPr>
          <p:cNvSpPr txBox="1"/>
          <p:nvPr/>
        </p:nvSpPr>
        <p:spPr>
          <a:xfrm>
            <a:off x="23469600" y="12643534"/>
            <a:ext cx="7850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11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B0286-3306-F289-EA31-F390525007A3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12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16529-D8D7-C044-9B45-C14B18FBAEFD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B4234-48D1-7D16-F4F0-AA5291EAF28C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14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6161A-377D-E3C1-A73D-1A5763DA219F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15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3B9CD-8CD8-7651-47B4-B25151D247C7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0C343-65F7-11D5-E067-98576233540A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9EB14-61E8-D493-F450-11798E15D800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18</a:t>
            </a:r>
            <a:endParaRPr lang="en-RU" sz="3600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F19D6-7E06-D9A8-5FFC-7D42819CFE62}"/>
              </a:ext>
            </a:extLst>
          </p:cNvPr>
          <p:cNvSpPr txBox="1"/>
          <p:nvPr/>
        </p:nvSpPr>
        <p:spPr>
          <a:xfrm>
            <a:off x="4134316" y="6150114"/>
            <a:ext cx="19761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latin typeface=""/>
              </a:rPr>
              <a:t>Шанс подбора 1 из </a:t>
            </a:r>
            <a:r>
              <a:rPr lang="en-RU" sz="4000" dirty="0">
                <a:latin typeface=""/>
              </a:rPr>
              <a:t>5444517870735015415413993718908291383296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85769-6A6E-62A8-3CD1-6DCD6D5B563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19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E29C2-D112-FFD2-E6DA-1275CDEB6C91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F6BA0-E22E-A163-2DB8-C53B5BFF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02" y="1104900"/>
            <a:ext cx="11663788" cy="420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695D7D-0BB9-376A-0207-704D98A2D637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20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846F0B-09D0-53E4-08D5-AA5C14BA3C91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21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332A0-CAE4-1CC8-FDF2-8EA085366830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22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CB3105-6541-F5AF-1D16-D9A41490B354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0016EA-A014-2746-234F-72A8636B3986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24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E6FCF4-D523-D395-CFAE-F3FC2BAD797C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25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DDD85-C51F-37E2-C5B8-F8A81064F5E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28224" y="4757757"/>
            <a:ext cx="10737075" cy="420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4C404-7C65-174A-754A-9E090C6E8BB3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3FEF4-33D5-36F6-37EA-9DD21B6FD471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28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277584" y="4595841"/>
            <a:ext cx="67916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19B06-D321-8D88-F0F1-71DE1B86DF49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29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AD6A5-69C1-68F2-0354-75791ABADCA4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4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C8D8A-A1DF-4922-8863-D1E23BF4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2345767"/>
            <a:ext cx="9024463" cy="9024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D70922-B90E-904B-7D81-0DD4860D8282}"/>
              </a:ext>
            </a:extLst>
          </p:cNvPr>
          <p:cNvSpPr txBox="1"/>
          <p:nvPr/>
        </p:nvSpPr>
        <p:spPr>
          <a:xfrm>
            <a:off x="23424805" y="12643534"/>
            <a:ext cx="8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30</a:t>
            </a:r>
            <a:endParaRPr lang="en-RU" sz="3600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E096E-6715-AAF3-95D3-2294A10044B5}"/>
              </a:ext>
            </a:extLst>
          </p:cNvPr>
          <p:cNvSpPr txBox="1"/>
          <p:nvPr/>
        </p:nvSpPr>
        <p:spPr>
          <a:xfrm>
            <a:off x="13554631" y="11874093"/>
            <a:ext cx="843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400" dirty="0">
                <a:latin typeface=""/>
              </a:rPr>
              <a:t>https://poachain.dogekiller21.dev</a:t>
            </a:r>
          </a:p>
        </p:txBody>
      </p:sp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D8592-A213-7D7B-D919-0D57E3BE31B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5</a:t>
            </a:r>
            <a:endParaRPr lang="en-RU" sz="3600" dirty="0"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8BB64-7526-28A8-3BB9-41E54601B0AD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6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58398-E755-04E3-53A5-4AAC6B04EE7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7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669588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 err="1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Блокчейн</a:t>
            </a: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 и его поколения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9F15B94-063F-D70F-FE88-9373D156E764}"/>
              </a:ext>
            </a:extLst>
          </p:cNvPr>
          <p:cNvSpPr/>
          <p:nvPr/>
        </p:nvSpPr>
        <p:spPr>
          <a:xfrm>
            <a:off x="21594024" y="1832075"/>
            <a:ext cx="2366715" cy="10387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</a:rPr>
              <a:t> — это распределенный цифровой реестр, который записывает транзакции в цепочке блоков. </a:t>
            </a:r>
          </a:p>
        </p:txBody>
      </p:sp>
      <p:pic>
        <p:nvPicPr>
          <p:cNvPr id="1026" name="Picture 2" descr="Comparison Of Blockchain 1 0 Vs Blockchain 2 0 Vs Blockchain 3 0 Vs  Blockchain 4 0 Training Ppt">
            <a:extLst>
              <a:ext uri="{FF2B5EF4-FFF2-40B4-BE49-F238E27FC236}">
                <a16:creationId xmlns:a16="http://schemas.microsoft.com/office/drawing/2014/main" id="{E4EB9661-77E1-4822-B64F-31442CB6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02" y="1832075"/>
            <a:ext cx="20369403" cy="1145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E69C1-BCA9-B339-23E5-6B874BD6BB0F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3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471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8000898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Существующие решения</a:t>
            </a:r>
            <a:endParaRPr lang="en-US" sz="44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684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 (</a:t>
            </a: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Kovan</a:t>
            </a: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Тестовая сеть 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Ethereum,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использующая 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VeChain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для корпоративных решений с фокусом на управление цепочками поставок.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 Network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создания и управления децентрализованными приложениями (</a:t>
            </a:r>
            <a:r>
              <a:rPr lang="en-GB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dApps</a:t>
            </a:r>
            <a:r>
              <a:rPr lang="en-GB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</a:t>
            </a:r>
          </a:p>
          <a:p>
            <a:pPr marL="0" indent="0" algn="l">
              <a:lnSpc>
                <a:spcPts val="3600"/>
              </a:lnSpc>
              <a:buNone/>
            </a:pPr>
            <a:endParaRPr lang="ru-RU" sz="2800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GB" sz="2800" b="1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Xooa</a:t>
            </a:r>
            <a:endParaRPr lang="en-GB" sz="2800" b="1" dirty="0">
              <a:solidFill>
                <a:srgbClr val="565656">
                  <a:alpha val="100000"/>
                </a:srgbClr>
              </a:solidFill>
              <a:latin typeface="Montserrat" panose="00000500000000000000" pitchFamily="2" charset="-52"/>
              <a:cs typeface="Poppins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Платформа для упрощенной разработки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-приложений.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EBED0-C15B-C2A4-069B-5BF1E283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87" y="831850"/>
            <a:ext cx="3606800" cy="3416300"/>
          </a:xfrm>
          <a:prstGeom prst="rect">
            <a:avLst/>
          </a:prstGeom>
        </p:spPr>
      </p:pic>
      <p:pic>
        <p:nvPicPr>
          <p:cNvPr id="1030" name="Picture 6" descr="VeChain Official - YouTube">
            <a:extLst>
              <a:ext uri="{FF2B5EF4-FFF2-40B4-BE49-F238E27FC236}">
                <a16:creationId xmlns:a16="http://schemas.microsoft.com/office/drawing/2014/main" id="{F4207C9E-9025-3C77-AD3B-FE8D9A0B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788" y="2211388"/>
            <a:ext cx="4011612" cy="40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A Network - YouTube">
            <a:extLst>
              <a:ext uri="{FF2B5EF4-FFF2-40B4-BE49-F238E27FC236}">
                <a16:creationId xmlns:a16="http://schemas.microsoft.com/office/drawing/2014/main" id="{7081481B-DE79-D765-F0F8-536411BF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87" y="6223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ooa: Build a Loyal Community | Web3, Gamification, &amp; Stories">
            <a:extLst>
              <a:ext uri="{FF2B5EF4-FFF2-40B4-BE49-F238E27FC236}">
                <a16:creationId xmlns:a16="http://schemas.microsoft.com/office/drawing/2014/main" id="{CE6265D5-C212-DA42-910C-1A39B5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387" y="11329435"/>
            <a:ext cx="5207000" cy="13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AB76A-7F32-8E88-CC35-CA96387B0579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8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189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D4620-2867-22BE-243A-A085D739E71C}"/>
              </a:ext>
            </a:extLst>
          </p:cNvPr>
          <p:cNvSpPr txBox="1"/>
          <p:nvPr/>
        </p:nvSpPr>
        <p:spPr>
          <a:xfrm>
            <a:off x="23666779" y="12643534"/>
            <a:ext cx="58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"/>
              </a:rPr>
              <a:t>9</a:t>
            </a:r>
            <a:endParaRPr lang="en-RU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13249</TotalTime>
  <Words>4591</Words>
  <Application>Microsoft Office PowerPoint</Application>
  <PresentationFormat>Произвольный</PresentationFormat>
  <Paragraphs>305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JetBrains Mono</vt:lpstr>
      <vt:lpstr>Montserrat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Николай Самедов</cp:lastModifiedBy>
  <cp:revision>108</cp:revision>
  <dcterms:created xsi:type="dcterms:W3CDTF">2024-05-07T10:40:35Z</dcterms:created>
  <dcterms:modified xsi:type="dcterms:W3CDTF">2024-06-27T15:26:04Z</dcterms:modified>
</cp:coreProperties>
</file>